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3" r:id="rId5"/>
    <p:sldId id="262" r:id="rId6"/>
    <p:sldId id="267" r:id="rId7"/>
    <p:sldId id="265" r:id="rId8"/>
    <p:sldId id="266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67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работы  3 четверти традиционного</a:t>
            </a:r>
            <a:r>
              <a:rPr lang="ru-RU" sz="28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обучения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28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четверти дистанционного обучения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 качества 3 четверть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8Б</c:v>
                </c:pt>
                <c:pt idx="1">
                  <c:v>8В</c:v>
                </c:pt>
                <c:pt idx="2">
                  <c:v>8Г</c:v>
                </c:pt>
                <c:pt idx="3">
                  <c:v>9А</c:v>
                </c:pt>
                <c:pt idx="4">
                  <c:v>9Б</c:v>
                </c:pt>
                <c:pt idx="5">
                  <c:v>9В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60</c:v>
                </c:pt>
                <c:pt idx="1">
                  <c:v>46.2</c:v>
                </c:pt>
                <c:pt idx="2">
                  <c:v>36.4</c:v>
                </c:pt>
                <c:pt idx="3">
                  <c:v>45.5</c:v>
                </c:pt>
                <c:pt idx="4">
                  <c:v>60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C8-43DC-877C-FDBCB0CC02C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%качества 4 четверть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8Б</c:v>
                </c:pt>
                <c:pt idx="1">
                  <c:v>8В</c:v>
                </c:pt>
                <c:pt idx="2">
                  <c:v>8Г</c:v>
                </c:pt>
                <c:pt idx="3">
                  <c:v>9А</c:v>
                </c:pt>
                <c:pt idx="4">
                  <c:v>9Б</c:v>
                </c:pt>
                <c:pt idx="5">
                  <c:v>9В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53.3</c:v>
                </c:pt>
                <c:pt idx="1">
                  <c:v>46.2</c:v>
                </c:pt>
                <c:pt idx="2">
                  <c:v>36.4</c:v>
                </c:pt>
                <c:pt idx="3">
                  <c:v>45.5</c:v>
                </c:pt>
                <c:pt idx="4">
                  <c:v>70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C8-43DC-877C-FDBCB0CC02C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%успеваемости 3 четверть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8Б</c:v>
                </c:pt>
                <c:pt idx="1">
                  <c:v>8В</c:v>
                </c:pt>
                <c:pt idx="2">
                  <c:v>8Г</c:v>
                </c:pt>
                <c:pt idx="3">
                  <c:v>9А</c:v>
                </c:pt>
                <c:pt idx="4">
                  <c:v>9Б</c:v>
                </c:pt>
                <c:pt idx="5">
                  <c:v>9В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57.6</c:v>
                </c:pt>
                <c:pt idx="1">
                  <c:v>51.7</c:v>
                </c:pt>
                <c:pt idx="2">
                  <c:v>46.2</c:v>
                </c:pt>
                <c:pt idx="3">
                  <c:v>48.7</c:v>
                </c:pt>
                <c:pt idx="4">
                  <c:v>67.2</c:v>
                </c:pt>
                <c:pt idx="5">
                  <c:v>47.2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C8-43DC-877C-FDBCB0CC02C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%успеваемости 4 четверть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8Б</c:v>
                </c:pt>
                <c:pt idx="1">
                  <c:v>8В</c:v>
                </c:pt>
                <c:pt idx="2">
                  <c:v>8Г</c:v>
                </c:pt>
                <c:pt idx="3">
                  <c:v>9А</c:v>
                </c:pt>
                <c:pt idx="4">
                  <c:v>9Б</c:v>
                </c:pt>
                <c:pt idx="5">
                  <c:v>9В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0">
                  <c:v>55.7</c:v>
                </c:pt>
                <c:pt idx="1">
                  <c:v>51.7</c:v>
                </c:pt>
                <c:pt idx="2">
                  <c:v>46.2</c:v>
                </c:pt>
                <c:pt idx="3">
                  <c:v>52</c:v>
                </c:pt>
                <c:pt idx="4">
                  <c:v>70</c:v>
                </c:pt>
                <c:pt idx="5">
                  <c:v>47.2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C8-43DC-877C-FDBCB0CC02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9829808"/>
        <c:axId val="309838992"/>
      </c:barChart>
      <c:catAx>
        <c:axId val="309829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9838992"/>
        <c:crosses val="autoZero"/>
        <c:auto val="1"/>
        <c:lblAlgn val="ctr"/>
        <c:lblOffset val="100"/>
        <c:noMultiLvlLbl val="0"/>
      </c:catAx>
      <c:valAx>
        <c:axId val="309838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9829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8/17/2020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videouroki.net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0231C4-09C1-406A-8817-2BB6F950B8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7969" y="785365"/>
            <a:ext cx="8637073" cy="25414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Дистанционные технологии как инновация в процессе реализации образовательных стандартов нового поколения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E8B5EEC-8A4B-4F0A-A905-8ECA87CB17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21462" y="4694178"/>
            <a:ext cx="8637072" cy="977621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dirty="0"/>
              <a:t>Шевцова Александра Игоревна </a:t>
            </a:r>
          </a:p>
          <a:p>
            <a:pPr algn="r"/>
            <a:r>
              <a:rPr lang="ru-RU" dirty="0"/>
              <a:t>Учитель английского языка</a:t>
            </a:r>
          </a:p>
          <a:p>
            <a:pPr algn="r"/>
            <a:r>
              <a:rPr lang="ru-RU" dirty="0" err="1"/>
              <a:t>МаОУ</a:t>
            </a:r>
            <a:r>
              <a:rPr lang="ru-RU" dirty="0"/>
              <a:t> «СОШ №6» </a:t>
            </a:r>
            <a:r>
              <a:rPr lang="ru-RU" dirty="0" err="1"/>
              <a:t>г.Корсакова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8789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C1E487-F8DA-4B0C-B5E4-E198C3B73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832" y="1541050"/>
            <a:ext cx="5639019" cy="1887950"/>
          </a:xfrm>
        </p:spPr>
        <p:txBody>
          <a:bodyPr>
            <a:normAutofit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54785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CDB82-4CC4-4A17-B7AF-D52701D82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105" y="573698"/>
            <a:ext cx="9603275" cy="104923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32C3D0-EC81-4996-8A66-09BE412F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17" y="2015732"/>
            <a:ext cx="11105965" cy="4037749"/>
          </a:xfrm>
        </p:spPr>
        <p:txBody>
          <a:bodyPr/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мире технологий наблюдается тенденция исчезновения грани между традиционным и дистанционным образованием. Современные школьники являются информационным поколением, т. е. имеющиеся электронные образовательные программы, учебники, задания уже являются для них обыденностью. Поскольку происходит стремительное развитие технологий, то в таком же темпе должны совершенствоваться информационные образовательные технологии, а именно дистанционное или онлайн-образование. Дистанционное образование в современном мире является альтернативой, которая позволяет решить современные проблемы — стремительное информационное развитие.</a:t>
            </a:r>
          </a:p>
        </p:txBody>
      </p:sp>
    </p:spTree>
    <p:extLst>
      <p:ext uri="{BB962C8B-B14F-4D97-AF65-F5344CB8AC3E}">
        <p14:creationId xmlns:p14="http://schemas.microsoft.com/office/powerpoint/2010/main" val="3134876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1B36F-4039-47A6-8F97-50F257D3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308" y="0"/>
            <a:ext cx="10537795" cy="1454259"/>
          </a:xfrm>
        </p:spPr>
        <p:txBody>
          <a:bodyPr>
            <a:noAutofit/>
          </a:bodyPr>
          <a:lstStyle/>
          <a:p>
            <a:pPr algn="just"/>
            <a:br>
              <a:rPr lang="ru-RU" sz="2400" dirty="0">
                <a:solidFill>
                  <a:srgbClr val="222222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Успешность дистанционного обучения </a:t>
            </a:r>
            <a:r>
              <a:rPr lang="ru-RU" sz="24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связана с профессионализмом учителя, поэтому Для повышения профессиональной компетентности педагогических работников были организованы бесплатные курсы.</a:t>
            </a:r>
            <a:br>
              <a:rPr lang="ru-RU" sz="24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B9EEF72-F8D3-4DCA-8687-0716FDA85A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7623" y="1917103"/>
            <a:ext cx="5861106" cy="412828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29785E-33EA-4E55-B917-6355ED3FB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481" y="1917103"/>
            <a:ext cx="3136865" cy="443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671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88FC40-5AC1-4634-A73F-8D016A866E2D}"/>
              </a:ext>
            </a:extLst>
          </p:cNvPr>
          <p:cNvSpPr txBox="1"/>
          <p:nvPr/>
        </p:nvSpPr>
        <p:spPr>
          <a:xfrm>
            <a:off x="905523" y="310718"/>
            <a:ext cx="6891291" cy="584775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ПРЕИМУЩЕСТВО ДО</a:t>
            </a:r>
            <a:endParaRPr lang="ru-RU" sz="32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EB66A4CF-E029-495F-8514-4D9C836CDA15}"/>
              </a:ext>
            </a:extLst>
          </p:cNvPr>
          <p:cNvSpPr txBox="1">
            <a:spLocks/>
          </p:cNvSpPr>
          <p:nvPr/>
        </p:nvSpPr>
        <p:spPr>
          <a:xfrm>
            <a:off x="97653" y="941033"/>
            <a:ext cx="11816179" cy="512178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2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 сам выбирает время и место для </a:t>
            </a:r>
            <a:r>
              <a:rPr lang="ru-RU" sz="29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занятий.Учиться</a:t>
            </a:r>
            <a:r>
              <a:rPr lang="ru-RU" sz="2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не выходя из дома.</a:t>
            </a:r>
          </a:p>
          <a:p>
            <a:r>
              <a:rPr lang="ru-RU" sz="2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Материал изучается в индивидуальном темпе. Любая лекция может прослушиваться многократно.</a:t>
            </a:r>
          </a:p>
          <a:p>
            <a:r>
              <a:rPr lang="ru-RU" sz="2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не пассивный слушатель, а активный участник, управляющий учебным процессом.</a:t>
            </a:r>
          </a:p>
          <a:p>
            <a:r>
              <a:rPr lang="ru-RU" sz="2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к разнообразным информационным источникам (электронным интерактивным материалам). </a:t>
            </a:r>
          </a:p>
          <a:p>
            <a:r>
              <a:rPr lang="ru-RU" sz="2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доступно детям с ограниченными возможностями здоровья. </a:t>
            </a:r>
          </a:p>
          <a:p>
            <a:r>
              <a:rPr lang="ru-RU" sz="2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обучать сразу любое количество учеников.</a:t>
            </a:r>
          </a:p>
          <a:p>
            <a:r>
              <a:rPr lang="ru-RU" sz="2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Современные интерактивные средства обучения (онлайн-тестирование, интерактивные учебники), которые повышают качество образования.</a:t>
            </a:r>
          </a:p>
          <a:p>
            <a:r>
              <a:rPr lang="ru-RU" sz="2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Объективность оценивания, благодаря образовательным платформам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893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BB8E1382-D85C-4F6A-95B3-4F3750729C5F}"/>
              </a:ext>
            </a:extLst>
          </p:cNvPr>
          <p:cNvSpPr txBox="1">
            <a:spLocks/>
          </p:cNvSpPr>
          <p:nvPr/>
        </p:nvSpPr>
        <p:spPr>
          <a:xfrm>
            <a:off x="0" y="579318"/>
            <a:ext cx="12192000" cy="562844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1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постоянно поддерживать мотивацию на высоком уровне. Обучение на расстоянии требует самоорганизации и самодисциплины. </a:t>
            </a:r>
          </a:p>
          <a:p>
            <a:r>
              <a:rPr lang="ru-RU" sz="1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прямого общения с преподавателем. Не удается регулярно отслеживать и исправлять ошибки, которые допускаются в выполняемых заданиях. </a:t>
            </a:r>
          </a:p>
          <a:p>
            <a:r>
              <a:rPr lang="ru-RU" sz="1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 постоянный доступ в Интернет. Место для учебы должно быть оборудовано веб-камерой, микрофоном и персональным компьютером. </a:t>
            </a:r>
          </a:p>
          <a:p>
            <a:r>
              <a:rPr lang="ru-RU" sz="1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хватает практических занятий, преобладает в обучении теоретический материал. Основные трудности для учителя</a:t>
            </a:r>
          </a:p>
          <a:p>
            <a:r>
              <a:rPr lang="ru-RU" sz="1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Много тратится времени и сил на разработку дистанционного учебного модуля.</a:t>
            </a:r>
          </a:p>
          <a:p>
            <a:r>
              <a:rPr lang="ru-RU" sz="1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организации дистанционного обучения нуждается в совершенствовании.</a:t>
            </a:r>
          </a:p>
          <a:p>
            <a:r>
              <a:rPr lang="ru-RU" sz="1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не может полностью контролировать учебный процесс. Контролируют обучение только сам ученик и его родители.</a:t>
            </a:r>
          </a:p>
          <a:p>
            <a:r>
              <a:rPr lang="ru-RU" sz="19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Отсутствует эмоциональный контакт с учеником.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F662137-7123-407F-B9C1-C858E4F25034}"/>
              </a:ext>
            </a:extLst>
          </p:cNvPr>
          <p:cNvSpPr txBox="1">
            <a:spLocks/>
          </p:cNvSpPr>
          <p:nvPr/>
        </p:nvSpPr>
        <p:spPr>
          <a:xfrm>
            <a:off x="2769322" y="92038"/>
            <a:ext cx="5807396" cy="55820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трудности До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774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00C83D-E2D4-49FF-BAC0-2E1C02FFE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855" y="342420"/>
            <a:ext cx="9603275" cy="104923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дистанционного урока в режиме оффлайн: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5E305C-D326-4BAC-B25B-A9F389712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309" y="1802168"/>
            <a:ext cx="11659339" cy="4376690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Постановка целей обучения. Выработка значимых для учащихся мотивационных установок. 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Инструктаж для учащихся и рекомендации к освоению учебного материала. 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Самостоятельное изучение учениками учебного материла: 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просмотр видео-лекции; 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работа с мультимедийными материалами; 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выполнение тренировочных интерактивных заданий. 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Контроль усвоения материала. Завершающее онлайн-тестирование.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5. Консультация учителя. Рефлексия.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189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E8A16D6A-34B0-4E4D-B932-F6D77AC0DD1B}"/>
              </a:ext>
            </a:extLst>
          </p:cNvPr>
          <p:cNvSpPr txBox="1">
            <a:spLocks/>
          </p:cNvSpPr>
          <p:nvPr/>
        </p:nvSpPr>
        <p:spPr>
          <a:xfrm>
            <a:off x="198920" y="113365"/>
            <a:ext cx="6834695" cy="40946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 соответствии с приказом № 111 от 24.03.2020 в школе осуществлялось дистанционное обучение в режиме оффлайн на базе образовательной платформы «Я класс», «российская электронная школа», </a:t>
            </a:r>
            <a:r>
              <a:rPr lang="en-US" sz="2400" u="sng" dirty="0" err="1">
                <a:latin typeface="Times New Roman" panose="02020603050405020304" pitchFamily="18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videouroki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400" u="sng" dirty="0">
                <a:latin typeface="Times New Roman" panose="02020603050405020304" pitchFamily="18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interneturok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ru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а также облачные технологии, в режиме онлайн - 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Skype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Zoom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.. Постоянная связь поддерживалась посредством мессенджера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What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’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s App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электронной почтой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Mail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ru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1833B3-B42B-478A-A3A6-D8D61C65D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4493" y="231208"/>
            <a:ext cx="4010764" cy="26224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25FB58-B6DE-4565-A0EE-1A86E3EC31C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456131" y="3222592"/>
            <a:ext cx="4209126" cy="322259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F5775DD-4148-4673-A3DB-C654FE96F6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290" y="4282980"/>
            <a:ext cx="2680913" cy="123532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0EF1162-878C-4289-8A50-488684E4BA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6306" y="5263577"/>
            <a:ext cx="4052373" cy="100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0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51DD225C-30FF-4FFD-BAC0-D14A7512A0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5694809"/>
              </p:ext>
            </p:extLst>
          </p:nvPr>
        </p:nvGraphicFramePr>
        <p:xfrm>
          <a:off x="1091953" y="292964"/>
          <a:ext cx="10413507" cy="5628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42711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E46B52-98C7-4D80-AF3B-56D6AE3FAD6E}"/>
              </a:ext>
            </a:extLst>
          </p:cNvPr>
          <p:cNvSpPr txBox="1"/>
          <p:nvPr/>
        </p:nvSpPr>
        <p:spPr>
          <a:xfrm>
            <a:off x="506027" y="417250"/>
            <a:ext cx="11443317" cy="1365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Перспективы развития дистанционных технологий обучения:</a:t>
            </a:r>
            <a:endParaRPr lang="ru-RU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2E6B83-0537-4ED9-959D-21591EE6CE83}"/>
              </a:ext>
            </a:extLst>
          </p:cNvPr>
          <p:cNvSpPr txBox="1"/>
          <p:nvPr/>
        </p:nvSpPr>
        <p:spPr>
          <a:xfrm>
            <a:off x="195310" y="1782432"/>
            <a:ext cx="11585358" cy="3910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Возможность изучать предметы школьного курса для тех учащихся, которые не могут посещать школу, например, по состоянию здоровья.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Освоение темы отдельного учебного предмета на углубленном уровне. Подготовка к участию в предметных олимпиадах.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Подготовка к экзаменам по разным школьным предметам.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Устранение пробелов в знаниях по определенным темам конкретных учебных предметов.</a:t>
            </a:r>
            <a:br>
              <a:rPr lang="ru-RU" sz="1800" dirty="0">
                <a:solidFill>
                  <a:srgbClr val="222222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133922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210</TotalTime>
  <Words>556</Words>
  <Application>Microsoft Office PowerPoint</Application>
  <PresentationFormat>Широкоэкранный</PresentationFormat>
  <Paragraphs>42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Gill Sans MT</vt:lpstr>
      <vt:lpstr>Tahoma</vt:lpstr>
      <vt:lpstr>Times New Roman</vt:lpstr>
      <vt:lpstr>Галерея</vt:lpstr>
      <vt:lpstr>Дистанционные технологии как инновация в процессе реализации образовательных стандартов нового поколения</vt:lpstr>
      <vt:lpstr>Актуальность</vt:lpstr>
      <vt:lpstr> Успешность дистанционного обучения связана с профессионализмом учителя, поэтому Для повышения профессиональной компетентности педагогических работников были организованы бесплатные курсы. </vt:lpstr>
      <vt:lpstr>Презентация PowerPoint</vt:lpstr>
      <vt:lpstr>Презентация PowerPoint</vt:lpstr>
      <vt:lpstr>Структура дистанционного урока в режиме оффлайн: 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Дистанционные технологии как инновация в процессе реализации образовательных стандартов нового поколения</dc:title>
  <dc:creator>Александра Шевцова</dc:creator>
  <cp:lastModifiedBy>Александра Шевцова</cp:lastModifiedBy>
  <cp:revision>20</cp:revision>
  <dcterms:created xsi:type="dcterms:W3CDTF">2020-08-17T09:39:13Z</dcterms:created>
  <dcterms:modified xsi:type="dcterms:W3CDTF">2020-08-17T13:10:06Z</dcterms:modified>
</cp:coreProperties>
</file>